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1"/>
  </p:notesMasterIdLst>
  <p:handoutMasterIdLst>
    <p:handoutMasterId r:id="rId12"/>
  </p:handoutMasterIdLst>
  <p:sldIdLst>
    <p:sldId id="257" r:id="rId2"/>
    <p:sldId id="259" r:id="rId3"/>
    <p:sldId id="260" r:id="rId4"/>
    <p:sldId id="261" r:id="rId5"/>
    <p:sldId id="262" r:id="rId6"/>
    <p:sldId id="263" r:id="rId7"/>
    <p:sldId id="264" r:id="rId8"/>
    <p:sldId id="265" r:id="rId9"/>
    <p:sldId id="266" r:id="rId10"/>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6"/>
      </p:cViewPr>
      <p:guideLst/>
    </p:cSldViewPr>
  </p:slideViewPr>
  <p:notesTextViewPr>
    <p:cViewPr>
      <p:scale>
        <a:sx n="3" d="2"/>
        <a:sy n="3" d="2"/>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E51D080-0FA4-452C-BE9C-57B885F95115}" type="datetime1">
              <a:rPr lang="ru-RU" smtClean="0"/>
              <a:t>12.01.2021</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68A2903-BD5A-4833-B0CA-AB5B8165171B}" type="datetime1">
              <a:rPr lang="ru-RU" smtClean="0"/>
              <a:t>12.01.2021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cs typeface="FreesiaUPC" panose="020B0502040204020203" pitchFamily="34" charset="-34"/>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ru-RU"/>
              <a:t>Образец подзаголовка</a:t>
            </a:r>
            <a:endParaRPr lang="en-US" dirty="0"/>
          </a:p>
        </p:txBody>
      </p:sp>
      <p:cxnSp>
        <p:nvCxnSpPr>
          <p:cNvPr id="9" name="Прямая соединительная линия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Дата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8D4DAEB3-2211-4CA3-9D23-0143FCF3926F}" type="datetime1">
              <a:rPr lang="ru-RU" smtClean="0"/>
              <a:t>12.01.2021</a:t>
            </a:fld>
            <a:endParaRPr lang="en-US" dirty="0"/>
          </a:p>
        </p:txBody>
      </p:sp>
      <p:sp>
        <p:nvSpPr>
          <p:cNvPr id="5" name="Нижний колонтитул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Номер слайда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lIns="45720" tIns="0" rIns="45720" bIns="0"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A82E9B35-0826-45CC-9C2C-707B22DFAA83}" type="datetime1">
              <a:rPr lang="ru-RU" smtClean="0"/>
              <a:t>12.01.2021</a:t>
            </a:fld>
            <a:endParaRPr lang="en-US" dirty="0"/>
          </a:p>
        </p:txBody>
      </p:sp>
      <p:sp>
        <p:nvSpPr>
          <p:cNvPr id="8" name="Нижний колонтитул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Номер слайда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Вертикальный заголовок 1"/>
          <p:cNvSpPr>
            <a:spLocks noGrp="1"/>
          </p:cNvSpPr>
          <p:nvPr>
            <p:ph type="title" orient="vert"/>
          </p:nvPr>
        </p:nvSpPr>
        <p:spPr>
          <a:xfrm>
            <a:off x="8724900" y="412302"/>
            <a:ext cx="2628900" cy="5759898"/>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412302"/>
            <a:ext cx="7734300" cy="5759898"/>
          </a:xfrm>
        </p:spPr>
        <p:txBody>
          <a:bodyPr vert="eaVert" lIns="45720" tIns="0" rIns="45720" bIns="0"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74C0063D-EDF2-4190-A726-B9B651F864E7}" type="datetime1">
              <a:rPr lang="ru-RU" smtClean="0"/>
              <a:t>12.01.2021</a:t>
            </a:fld>
            <a:endParaRPr lang="en-US" dirty="0"/>
          </a:p>
        </p:txBody>
      </p:sp>
      <p:sp>
        <p:nvSpPr>
          <p:cNvPr id="8" name="Нижний колонтитул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7" name="Дата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E289488-0C23-4DC8-A9FA-240659547385}" type="datetime1">
              <a:rPr lang="ru-RU" smtClean="0"/>
              <a:t>12.01.2021</a:t>
            </a:fld>
            <a:endParaRPr lang="en-US" dirty="0"/>
          </a:p>
        </p:txBody>
      </p:sp>
      <p:sp>
        <p:nvSpPr>
          <p:cNvPr id="8" name="Нижний колонтитул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Номер слайда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ru-RU"/>
              <a:t>Образец заголовка</a:t>
            </a:r>
            <a:endParaRPr lang="en-US" dirty="0"/>
          </a:p>
        </p:txBody>
      </p:sp>
      <p:sp>
        <p:nvSpPr>
          <p:cNvPr id="3" name="Текст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Calibri" panose="020F0502020204030204" pitchFamily="34" charset="0"/>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cxnSp>
        <p:nvCxnSpPr>
          <p:cNvPr id="9" name="Прямая соединительная линия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Дата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33EFA117-2261-4A1D-8BE7-0B7E6A1366C0}" type="datetime1">
              <a:rPr lang="ru-RU" smtClean="0"/>
              <a:t>12.01.2021</a:t>
            </a:fld>
            <a:endParaRPr lang="en-US" dirty="0"/>
          </a:p>
        </p:txBody>
      </p:sp>
      <p:sp>
        <p:nvSpPr>
          <p:cNvPr id="8" name="Нижний колонтитул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Номер слайда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97280" y="286603"/>
            <a:ext cx="10058400" cy="1450757"/>
          </a:xfrm>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97280" y="2120900"/>
            <a:ext cx="4639736" cy="3748193"/>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515944" y="2120900"/>
            <a:ext cx="4639736" cy="3748194"/>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2" name="Дата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659279E9-B6DA-4AB3-A7CE-B748E56BEA69}" type="datetime1">
              <a:rPr lang="ru-RU" smtClean="0"/>
              <a:t>12.01.2021</a:t>
            </a:fld>
            <a:endParaRPr lang="en-US" dirty="0"/>
          </a:p>
        </p:txBody>
      </p:sp>
      <p:sp>
        <p:nvSpPr>
          <p:cNvPr id="9" name="Нижний колонтитул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Номер слайда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1097280" y="286603"/>
            <a:ext cx="10058400" cy="1450757"/>
          </a:xfrm>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97280" y="2958274"/>
            <a:ext cx="4639736" cy="2910821"/>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Текст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515944" y="2958273"/>
            <a:ext cx="4639736" cy="2910821"/>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2" name="Дата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17CF7452-61A3-4CDC-ACAB-74E5B4A7EF57}" type="datetime1">
              <a:rPr lang="ru-RU" smtClean="0"/>
              <a:t>12.01.2021</a:t>
            </a:fld>
            <a:endParaRPr lang="en-US" dirty="0"/>
          </a:p>
        </p:txBody>
      </p:sp>
      <p:sp>
        <p:nvSpPr>
          <p:cNvPr id="11" name="Нижний колонтитул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Номер слайда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6" name="Дата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E4D00952-BE77-47A2-BE29-2226E2D6BB12}" type="datetime1">
              <a:rPr lang="ru-RU" smtClean="0"/>
              <a:t>12.01.2021</a:t>
            </a:fld>
            <a:endParaRPr lang="en-US" dirty="0"/>
          </a:p>
        </p:txBody>
      </p:sp>
      <p:sp>
        <p:nvSpPr>
          <p:cNvPr id="7" name="Нижний колонтитул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Номер слайда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Дата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14D5EF43-AECB-4459-AE90-3AFB54138C76}" type="datetime1">
              <a:rPr lang="ru-RU" smtClean="0"/>
              <a:t>12.01.2021</a:t>
            </a:fld>
            <a:endParaRPr lang="en-US" dirty="0"/>
          </a:p>
        </p:txBody>
      </p:sp>
      <p:sp>
        <p:nvSpPr>
          <p:cNvPr id="3" name="Нижний колонтитул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Номер слайда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ru-RU"/>
              <a:t>Образец заголовка</a:t>
            </a:r>
            <a:endParaRPr lang="en-US" dirty="0"/>
          </a:p>
        </p:txBody>
      </p:sp>
      <p:sp>
        <p:nvSpPr>
          <p:cNvPr id="3" name="Объект 2"/>
          <p:cNvSpPr>
            <a:spLocks noGrp="1"/>
          </p:cNvSpPr>
          <p:nvPr>
            <p:ph idx="1"/>
          </p:nvPr>
        </p:nvSpPr>
        <p:spPr>
          <a:xfrm>
            <a:off x="5458984" y="812799"/>
            <a:ext cx="5928344" cy="5294757"/>
          </a:xfrm>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a:xfrm>
            <a:off x="643464" y="6446520"/>
            <a:ext cx="3517568" cy="365125"/>
          </a:xfrm>
        </p:spPr>
        <p:txBody>
          <a:bodyPr rtlCol="0"/>
          <a:lstStyle>
            <a:lvl1pPr algn="l">
              <a:defRPr/>
            </a:lvl1pPr>
          </a:lstStyle>
          <a:p>
            <a:pPr rtl="0"/>
            <a:fld id="{FD0FAC8F-653F-479B-B209-9F30C9091843}" type="datetime1">
              <a:rPr lang="ru-RU" smtClean="0"/>
              <a:t>12.01.2021</a:t>
            </a:fld>
            <a:endParaRPr lang="en-US" dirty="0"/>
          </a:p>
        </p:txBody>
      </p:sp>
      <p:sp>
        <p:nvSpPr>
          <p:cNvPr id="6" name="Нижний колонтитул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2" name="Заголовок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ru-RU"/>
              <a:t>Образец заголовка</a:t>
            </a:r>
            <a:endParaRPr lang="en-US" dirty="0"/>
          </a:p>
        </p:txBody>
      </p:sp>
      <p:sp>
        <p:nvSpPr>
          <p:cNvPr id="4" name="Текст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pPr rtl="0"/>
            <a:fld id="{36FD9FC9-5FD1-4E3B-B719-212F55599717}" type="datetime1">
              <a:rPr lang="ru-RU" smtClean="0"/>
              <a:t>12.01.2021</a:t>
            </a:fld>
            <a:endParaRPr lang="en-US" dirty="0"/>
          </a:p>
        </p:txBody>
      </p:sp>
      <p:sp>
        <p:nvSpPr>
          <p:cNvPr id="6" name="Нижний колонтитул 5"/>
          <p:cNvSpPr>
            <a:spLocks noGrp="1"/>
          </p:cNvSpPr>
          <p:nvPr>
            <p:ph type="ftr" sz="quarter" idx="11"/>
          </p:nvPr>
        </p:nvSpPr>
        <p:spPr>
          <a:xfrm>
            <a:off x="1097279" y="6446838"/>
            <a:ext cx="6818262" cy="365125"/>
          </a:xfrm>
        </p:spPr>
        <p:txBody>
          <a:bodyPr rtlCol="0"/>
          <a:lstStyle/>
          <a:p>
            <a:pPr algn="l" rtl="0"/>
            <a:endParaRPr lang="en-US" dirty="0"/>
          </a:p>
        </p:txBody>
      </p:sp>
      <p:sp>
        <p:nvSpPr>
          <p:cNvPr id="7" name="Номер слайда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ru" dirty="0"/>
              <a:t>Щелкните, чтобы изменить стили текста образца слайда</a:t>
            </a:r>
          </a:p>
          <a:p>
            <a:pPr lvl="1" rtl="0"/>
            <a:r>
              <a:rPr lang="ru" dirty="0"/>
              <a:t>Второй уровень</a:t>
            </a:r>
          </a:p>
          <a:p>
            <a:pPr lvl="2" rtl="0"/>
            <a:r>
              <a:rPr lang="ru" dirty="0"/>
              <a:t>Третий уровень</a:t>
            </a:r>
          </a:p>
          <a:p>
            <a:pPr lvl="3" rtl="0"/>
            <a:r>
              <a:rPr lang="ru" dirty="0"/>
              <a:t>Четвертый уровень</a:t>
            </a:r>
          </a:p>
          <a:p>
            <a:pPr lvl="4" rtl="0"/>
            <a:r>
              <a:rPr lang="ru" dirty="0"/>
              <a:t>Пятый уровень</a:t>
            </a:r>
            <a:endParaRPr lang="en-US" dirty="0"/>
          </a:p>
        </p:txBody>
      </p:sp>
      <p:sp>
        <p:nvSpPr>
          <p:cNvPr id="4" name="Дата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n-lt"/>
                <a:cs typeface="Calibri" panose="020F0502020204030204" pitchFamily="34" charset="0"/>
              </a:defRPr>
            </a:lvl1pPr>
          </a:lstStyle>
          <a:p>
            <a:fld id="{428A7F57-8526-4A03-89D8-FFB0245E6649}" type="datetime1">
              <a:rPr lang="ru-RU" smtClean="0"/>
              <a:t>12.01.2021</a:t>
            </a:fld>
            <a:endParaRPr lang="en-US" dirty="0"/>
          </a:p>
        </p:txBody>
      </p:sp>
      <p:sp>
        <p:nvSpPr>
          <p:cNvPr id="5" name="Нижний колонтитул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n-lt"/>
                <a:cs typeface="Calibri" panose="020F0502020204030204" pitchFamily="34" charset="0"/>
              </a:defRPr>
            </a:lvl1pPr>
          </a:lstStyle>
          <a:p>
            <a:endParaRPr lang="en-US" dirty="0"/>
          </a:p>
        </p:txBody>
      </p:sp>
      <p:sp>
        <p:nvSpPr>
          <p:cNvPr id="6" name="Номер слайда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n-lt"/>
                <a:cs typeface="Calibri" panose="020F0502020204030204" pitchFamily="34" charset="0"/>
              </a:defRPr>
            </a:lvl1pPr>
          </a:lstStyle>
          <a:p>
            <a:fld id="{3A98EE3D-8CD1-4C3F-BD1C-C98C9596463C}" type="slidenum">
              <a:rPr lang="en-US" smtClean="0"/>
              <a:pPr/>
              <a:t>‹#›</a:t>
            </a:fld>
            <a:endParaRPr lang="en-US" dirty="0"/>
          </a:p>
        </p:txBody>
      </p:sp>
      <p:cxnSp>
        <p:nvCxnSpPr>
          <p:cNvPr id="10" name="Прямая соединительная линия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mc:Choice xmlns:p14="http://schemas.microsoft.com/office/powerpoint/2010/main" Requires="p14">
      <p:transition spd="slow" p14:dur="2000" advClick="0" advTm="5000">
        <p14:prism isContent="1"/>
      </p:transition>
    </mc:Choice>
    <mc:Fallback>
      <p:transition spd="slow" advClick="0" advTm="5000">
        <p:fade/>
      </p:transition>
    </mc:Fallback>
  </mc:AlternateConten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Calibri" panose="020F0502020204030204" pitchFamily="34" charset="0"/>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Calibri" panose="020F0502020204030204" pitchFamily="34" charset="0"/>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Calibri" panose="020F050202020403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Прямоугольник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Заголовок 1">
            <a:extLst>
              <a:ext uri="{FF2B5EF4-FFF2-40B4-BE49-F238E27FC236}">
                <a16:creationId xmlns:a16="http://schemas.microsoft.com/office/drawing/2014/main" id="{78FD68DA-43BA-4508-8DE2-BA9BB7B2FA5B}"/>
              </a:ext>
            </a:extLst>
          </p:cNvPr>
          <p:cNvSpPr>
            <a:spLocks noGrp="1"/>
          </p:cNvSpPr>
          <p:nvPr>
            <p:ph type="ctrTitle"/>
          </p:nvPr>
        </p:nvSpPr>
        <p:spPr>
          <a:xfrm>
            <a:off x="4712043" y="639097"/>
            <a:ext cx="7199871" cy="3686015"/>
          </a:xfrm>
        </p:spPr>
        <p:txBody>
          <a:bodyPr rtlCol="0">
            <a:normAutofit fontScale="90000"/>
          </a:bodyPr>
          <a:lstStyle/>
          <a:p>
            <a:r>
              <a:rPr lang="en-US" sz="7200" dirty="0"/>
              <a:t>Famous People Who Got Their Start as Teachers</a:t>
            </a:r>
            <a:endParaRPr lang="ru" sz="7200" dirty="0"/>
          </a:p>
        </p:txBody>
      </p:sp>
      <p:pic>
        <p:nvPicPr>
          <p:cNvPr id="5" name="Рисунок 4" descr="Изображение здания, места для сидения, скамейки, вид сбоку&#10;&#10;Автоматически созданное описание">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Прямая соединительная линия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mc:AlternateContent xmlns:mc="http://schemas.openxmlformats.org/markup-compatibility/2006">
    <mc:Choice xmlns:p14="http://schemas.microsoft.com/office/powerpoint/2010/main" Requires="p14">
      <p:transition spd="slow" p14:dur="2000" advClick="0" advTm="10113">
        <p14:prism isContent="1"/>
      </p:transition>
    </mc:Choice>
    <mc:Fallback>
      <p:transition spd="slow" advClick="0" advTm="1011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07955-334C-4E3C-87B6-C6D69CA8766D}"/>
              </a:ext>
            </a:extLst>
          </p:cNvPr>
          <p:cNvSpPr txBox="1"/>
          <p:nvPr/>
        </p:nvSpPr>
        <p:spPr>
          <a:xfrm>
            <a:off x="156520" y="164153"/>
            <a:ext cx="7842421" cy="461665"/>
          </a:xfrm>
          <a:prstGeom prst="rect">
            <a:avLst/>
          </a:prstGeom>
          <a:noFill/>
        </p:spPr>
        <p:txBody>
          <a:bodyPr wrap="square" rtlCol="0">
            <a:spAutoFit/>
          </a:bodyPr>
          <a:lstStyle/>
          <a:p>
            <a:r>
              <a:rPr lang="en-US" sz="2400" dirty="0">
                <a:solidFill>
                  <a:schemeClr val="bg1">
                    <a:lumMod val="75000"/>
                  </a:schemeClr>
                </a:solidFill>
              </a:rPr>
              <a:t>Famous People Who Got Their Start as Teachers</a:t>
            </a:r>
            <a:endParaRPr lang="ru-RU" sz="2400" dirty="0">
              <a:solidFill>
                <a:schemeClr val="bg1">
                  <a:lumMod val="75000"/>
                </a:schemeClr>
              </a:solidFill>
            </a:endParaRPr>
          </a:p>
        </p:txBody>
      </p:sp>
      <p:sp>
        <p:nvSpPr>
          <p:cNvPr id="3" name="Прямоугольник 2">
            <a:extLst>
              <a:ext uri="{FF2B5EF4-FFF2-40B4-BE49-F238E27FC236}">
                <a16:creationId xmlns:a16="http://schemas.microsoft.com/office/drawing/2014/main" id="{8619204B-99DB-4022-8DC4-1AE86E9417D3}"/>
              </a:ext>
            </a:extLst>
          </p:cNvPr>
          <p:cNvSpPr/>
          <p:nvPr/>
        </p:nvSpPr>
        <p:spPr>
          <a:xfrm>
            <a:off x="91173" y="388892"/>
            <a:ext cx="449674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Hugh Jackman</a:t>
            </a:r>
          </a:p>
        </p:txBody>
      </p:sp>
      <p:pic>
        <p:nvPicPr>
          <p:cNvPr id="6" name="Рисунок 5" descr="Hugh Jackman">
            <a:extLst>
              <a:ext uri="{FF2B5EF4-FFF2-40B4-BE49-F238E27FC236}">
                <a16:creationId xmlns:a16="http://schemas.microsoft.com/office/drawing/2014/main" id="{E76F3D34-999B-47BB-8927-C4C9A9A08D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1003" y="1312222"/>
            <a:ext cx="8286750" cy="5381625"/>
          </a:xfrm>
          <a:prstGeom prst="rect">
            <a:avLst/>
          </a:prstGeom>
          <a:noFill/>
          <a:ln>
            <a:noFill/>
          </a:ln>
        </p:spPr>
      </p:pic>
      <p:sp>
        <p:nvSpPr>
          <p:cNvPr id="4" name="TextBox 3">
            <a:extLst>
              <a:ext uri="{FF2B5EF4-FFF2-40B4-BE49-F238E27FC236}">
                <a16:creationId xmlns:a16="http://schemas.microsoft.com/office/drawing/2014/main" id="{69BF59FC-41D9-4899-AA38-5520A1A98862}"/>
              </a:ext>
            </a:extLst>
          </p:cNvPr>
          <p:cNvSpPr txBox="1"/>
          <p:nvPr/>
        </p:nvSpPr>
        <p:spPr>
          <a:xfrm>
            <a:off x="8896865" y="1740876"/>
            <a:ext cx="3187819" cy="4524315"/>
          </a:xfrm>
          <a:prstGeom prst="rect">
            <a:avLst/>
          </a:prstGeom>
          <a:noFill/>
        </p:spPr>
        <p:txBody>
          <a:bodyPr wrap="square" rtlCol="0">
            <a:spAutoFit/>
          </a:bodyPr>
          <a:lstStyle/>
          <a:p>
            <a:r>
              <a:rPr lang="en-US" sz="1600" dirty="0"/>
              <a:t>After graduating high </a:t>
            </a:r>
          </a:p>
          <a:p>
            <a:r>
              <a:rPr lang="en-US" sz="1600" dirty="0"/>
              <a:t>school in Australia, </a:t>
            </a:r>
          </a:p>
          <a:p>
            <a:r>
              <a:rPr lang="en-US" sz="1600" dirty="0"/>
              <a:t>actor Hugh Jackman spent </a:t>
            </a:r>
          </a:p>
          <a:p>
            <a:r>
              <a:rPr lang="en-US" sz="1600" dirty="0"/>
              <a:t>a gap year </a:t>
            </a:r>
          </a:p>
          <a:p>
            <a:r>
              <a:rPr lang="en-US" sz="1600" dirty="0"/>
              <a:t>working as a P.E. teacher </a:t>
            </a:r>
          </a:p>
          <a:p>
            <a:r>
              <a:rPr lang="en-US" sz="1600" dirty="0"/>
              <a:t>and English </a:t>
            </a:r>
          </a:p>
          <a:p>
            <a:r>
              <a:rPr lang="en-US" sz="1600" dirty="0"/>
              <a:t>and drama tutor at the </a:t>
            </a:r>
          </a:p>
          <a:p>
            <a:r>
              <a:rPr lang="en-US" sz="1600" dirty="0"/>
              <a:t>Uppingham School in London, </a:t>
            </a:r>
          </a:p>
          <a:p>
            <a:r>
              <a:rPr lang="en-US" sz="1600" dirty="0"/>
              <a:t>England. While walking the </a:t>
            </a:r>
          </a:p>
          <a:p>
            <a:r>
              <a:rPr lang="en-US" sz="1600" dirty="0"/>
              <a:t>red carpet at a film </a:t>
            </a:r>
          </a:p>
          <a:p>
            <a:r>
              <a:rPr lang="en-US" sz="1600" dirty="0"/>
              <a:t>festival in 2013, </a:t>
            </a:r>
          </a:p>
          <a:p>
            <a:r>
              <a:rPr lang="en-US" sz="1600" dirty="0"/>
              <a:t>Jackman recognized one of </a:t>
            </a:r>
          </a:p>
          <a:p>
            <a:r>
              <a:rPr lang="en-US" sz="1600" dirty="0"/>
              <a:t>his former students </a:t>
            </a:r>
          </a:p>
          <a:p>
            <a:r>
              <a:rPr lang="en-US" sz="1600" dirty="0"/>
              <a:t>working as an entertainment </a:t>
            </a:r>
          </a:p>
          <a:p>
            <a:r>
              <a:rPr lang="en-US" sz="1600" dirty="0"/>
              <a:t>reporter and asked him </a:t>
            </a:r>
          </a:p>
          <a:p>
            <a:r>
              <a:rPr lang="en-US" sz="1600" dirty="0"/>
              <a:t>about the progress of </a:t>
            </a:r>
          </a:p>
          <a:p>
            <a:r>
              <a:rPr lang="en-US" sz="1600" dirty="0"/>
              <a:t>his physical education.</a:t>
            </a:r>
          </a:p>
          <a:p>
            <a:endParaRPr lang="ru-RU" sz="1600" dirty="0"/>
          </a:p>
        </p:txBody>
      </p:sp>
    </p:spTree>
    <p:custDataLst>
      <p:tags r:id="rId1"/>
    </p:custDataLst>
    <p:extLst>
      <p:ext uri="{BB962C8B-B14F-4D97-AF65-F5344CB8AC3E}">
        <p14:creationId xmlns:p14="http://schemas.microsoft.com/office/powerpoint/2010/main" val="623443944"/>
      </p:ext>
    </p:extLst>
  </p:cSld>
  <p:clrMapOvr>
    <a:masterClrMapping/>
  </p:clrMapOvr>
  <mc:AlternateContent xmlns:mc="http://schemas.openxmlformats.org/markup-compatibility/2006">
    <mc:Choice xmlns:p14="http://schemas.microsoft.com/office/powerpoint/2010/main" Requires="p14">
      <p:transition spd="slow" p14:dur="2000" advClick="0" advTm="7833">
        <p14:prism isContent="1"/>
      </p:transition>
    </mc:Choice>
    <mc:Fallback>
      <p:transition spd="slow" advClick="0" advTm="78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07955-334C-4E3C-87B6-C6D69CA8766D}"/>
              </a:ext>
            </a:extLst>
          </p:cNvPr>
          <p:cNvSpPr txBox="1"/>
          <p:nvPr/>
        </p:nvSpPr>
        <p:spPr>
          <a:xfrm>
            <a:off x="156520" y="164153"/>
            <a:ext cx="7842421" cy="461665"/>
          </a:xfrm>
          <a:prstGeom prst="rect">
            <a:avLst/>
          </a:prstGeom>
          <a:noFill/>
        </p:spPr>
        <p:txBody>
          <a:bodyPr wrap="square" rtlCol="0">
            <a:spAutoFit/>
          </a:bodyPr>
          <a:lstStyle/>
          <a:p>
            <a:r>
              <a:rPr lang="en-US" sz="2400" dirty="0">
                <a:solidFill>
                  <a:schemeClr val="bg1">
                    <a:lumMod val="75000"/>
                  </a:schemeClr>
                </a:solidFill>
              </a:rPr>
              <a:t>Famous People Who Got Their Start as Teachers</a:t>
            </a:r>
            <a:endParaRPr lang="ru-RU" sz="2400" dirty="0">
              <a:solidFill>
                <a:schemeClr val="bg1">
                  <a:lumMod val="75000"/>
                </a:schemeClr>
              </a:solidFill>
            </a:endParaRPr>
          </a:p>
        </p:txBody>
      </p:sp>
      <p:sp>
        <p:nvSpPr>
          <p:cNvPr id="3" name="Прямоугольник 2">
            <a:extLst>
              <a:ext uri="{FF2B5EF4-FFF2-40B4-BE49-F238E27FC236}">
                <a16:creationId xmlns:a16="http://schemas.microsoft.com/office/drawing/2014/main" id="{8619204B-99DB-4022-8DC4-1AE86E9417D3}"/>
              </a:ext>
            </a:extLst>
          </p:cNvPr>
          <p:cNvSpPr/>
          <p:nvPr/>
        </p:nvSpPr>
        <p:spPr>
          <a:xfrm>
            <a:off x="423507" y="388892"/>
            <a:ext cx="383207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J. K. Rowling</a:t>
            </a:r>
            <a:endParaRPr lang="en-US" sz="5400" b="1" cap="none" spc="0" dirty="0">
              <a:ln/>
              <a:solidFill>
                <a:schemeClr val="accent3"/>
              </a:solidFill>
              <a:effectLst/>
            </a:endParaRPr>
          </a:p>
        </p:txBody>
      </p:sp>
      <p:sp>
        <p:nvSpPr>
          <p:cNvPr id="4" name="TextBox 3">
            <a:extLst>
              <a:ext uri="{FF2B5EF4-FFF2-40B4-BE49-F238E27FC236}">
                <a16:creationId xmlns:a16="http://schemas.microsoft.com/office/drawing/2014/main" id="{69BF59FC-41D9-4899-AA38-5520A1A98862}"/>
              </a:ext>
            </a:extLst>
          </p:cNvPr>
          <p:cNvSpPr txBox="1"/>
          <p:nvPr/>
        </p:nvSpPr>
        <p:spPr>
          <a:xfrm>
            <a:off x="8896865" y="1740876"/>
            <a:ext cx="3187819" cy="2308324"/>
          </a:xfrm>
          <a:prstGeom prst="rect">
            <a:avLst/>
          </a:prstGeom>
          <a:noFill/>
        </p:spPr>
        <p:txBody>
          <a:bodyPr wrap="square" rtlCol="0">
            <a:spAutoFit/>
          </a:bodyPr>
          <a:lstStyle/>
          <a:p>
            <a:r>
              <a:rPr lang="en-US" sz="1600" dirty="0"/>
              <a:t>In 1991, J.K. Rowling moved to Porto, Portugal, to teach English as a foreign language for two years. She taught at night, and during the day, she began writing the first chapters of the first Harry Potter book. Today, Harry Potter is the best-selling book series in history.</a:t>
            </a:r>
          </a:p>
          <a:p>
            <a:endParaRPr lang="ru-RU" sz="1600" dirty="0"/>
          </a:p>
        </p:txBody>
      </p:sp>
      <p:pic>
        <p:nvPicPr>
          <p:cNvPr id="7" name="Рисунок 6" descr="J. K. Rowling">
            <a:extLst>
              <a:ext uri="{FF2B5EF4-FFF2-40B4-BE49-F238E27FC236}">
                <a16:creationId xmlns:a16="http://schemas.microsoft.com/office/drawing/2014/main" id="{9CFB4057-382C-417D-8B6C-CE9B13D5CE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3507" y="1312222"/>
            <a:ext cx="8286750" cy="5381625"/>
          </a:xfrm>
          <a:prstGeom prst="rect">
            <a:avLst/>
          </a:prstGeom>
          <a:noFill/>
          <a:ln>
            <a:noFill/>
          </a:ln>
        </p:spPr>
      </p:pic>
    </p:spTree>
    <p:custDataLst>
      <p:tags r:id="rId1"/>
    </p:custDataLst>
    <p:extLst>
      <p:ext uri="{BB962C8B-B14F-4D97-AF65-F5344CB8AC3E}">
        <p14:creationId xmlns:p14="http://schemas.microsoft.com/office/powerpoint/2010/main" val="484552222"/>
      </p:ext>
    </p:extLst>
  </p:cSld>
  <p:clrMapOvr>
    <a:masterClrMapping/>
  </p:clrMapOvr>
  <mc:AlternateContent xmlns:mc="http://schemas.openxmlformats.org/markup-compatibility/2006">
    <mc:Choice xmlns:p14="http://schemas.microsoft.com/office/powerpoint/2010/main" Requires="p14">
      <p:transition spd="slow" p14:dur="2000" advClick="0" advTm="4431">
        <p14:prism isContent="1"/>
      </p:transition>
    </mc:Choice>
    <mc:Fallback>
      <p:transition spd="slow" advClick="0" advTm="44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07955-334C-4E3C-87B6-C6D69CA8766D}"/>
              </a:ext>
            </a:extLst>
          </p:cNvPr>
          <p:cNvSpPr txBox="1"/>
          <p:nvPr/>
        </p:nvSpPr>
        <p:spPr>
          <a:xfrm>
            <a:off x="156520" y="164153"/>
            <a:ext cx="7842421" cy="461665"/>
          </a:xfrm>
          <a:prstGeom prst="rect">
            <a:avLst/>
          </a:prstGeom>
          <a:noFill/>
        </p:spPr>
        <p:txBody>
          <a:bodyPr wrap="square" rtlCol="0">
            <a:spAutoFit/>
          </a:bodyPr>
          <a:lstStyle/>
          <a:p>
            <a:r>
              <a:rPr lang="en-US" sz="2400" dirty="0">
                <a:solidFill>
                  <a:schemeClr val="bg1">
                    <a:lumMod val="75000"/>
                  </a:schemeClr>
                </a:solidFill>
              </a:rPr>
              <a:t>Famous People Who Got Their Start as Teachers</a:t>
            </a:r>
            <a:endParaRPr lang="ru-RU" sz="2400" dirty="0">
              <a:solidFill>
                <a:schemeClr val="bg1">
                  <a:lumMod val="75000"/>
                </a:schemeClr>
              </a:solidFill>
            </a:endParaRPr>
          </a:p>
        </p:txBody>
      </p:sp>
      <p:sp>
        <p:nvSpPr>
          <p:cNvPr id="3" name="Прямоугольник 2">
            <a:extLst>
              <a:ext uri="{FF2B5EF4-FFF2-40B4-BE49-F238E27FC236}">
                <a16:creationId xmlns:a16="http://schemas.microsoft.com/office/drawing/2014/main" id="{8619204B-99DB-4022-8DC4-1AE86E9417D3}"/>
              </a:ext>
            </a:extLst>
          </p:cNvPr>
          <p:cNvSpPr/>
          <p:nvPr/>
        </p:nvSpPr>
        <p:spPr>
          <a:xfrm>
            <a:off x="156520" y="394985"/>
            <a:ext cx="451758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Barack Obama</a:t>
            </a:r>
            <a:endParaRPr lang="en-US" sz="5400" b="1" cap="none" spc="0" dirty="0">
              <a:ln/>
              <a:solidFill>
                <a:schemeClr val="accent3"/>
              </a:solidFill>
              <a:effectLst/>
            </a:endParaRPr>
          </a:p>
        </p:txBody>
      </p:sp>
      <p:sp>
        <p:nvSpPr>
          <p:cNvPr id="4" name="TextBox 3">
            <a:extLst>
              <a:ext uri="{FF2B5EF4-FFF2-40B4-BE49-F238E27FC236}">
                <a16:creationId xmlns:a16="http://schemas.microsoft.com/office/drawing/2014/main" id="{69BF59FC-41D9-4899-AA38-5520A1A98862}"/>
              </a:ext>
            </a:extLst>
          </p:cNvPr>
          <p:cNvSpPr txBox="1"/>
          <p:nvPr/>
        </p:nvSpPr>
        <p:spPr>
          <a:xfrm>
            <a:off x="8896866" y="1740876"/>
            <a:ext cx="3138616" cy="2554545"/>
          </a:xfrm>
          <a:prstGeom prst="rect">
            <a:avLst/>
          </a:prstGeom>
          <a:noFill/>
        </p:spPr>
        <p:txBody>
          <a:bodyPr wrap="square" rtlCol="0">
            <a:spAutoFit/>
          </a:bodyPr>
          <a:lstStyle/>
          <a:p>
            <a:r>
              <a:rPr lang="en-US" sz="1600" dirty="0"/>
              <a:t>After graduating from Harvard Law School, former President Barack Obama taught constitutional law and race theory for 12 years at the University of Chicago Law School. During this time, he began his political career by being elected to the Illinois State Senate.</a:t>
            </a:r>
          </a:p>
          <a:p>
            <a:endParaRPr lang="ru-RU" sz="1600" dirty="0"/>
          </a:p>
        </p:txBody>
      </p:sp>
      <p:pic>
        <p:nvPicPr>
          <p:cNvPr id="6" name="Рисунок 5" descr="Barack Obama">
            <a:extLst>
              <a:ext uri="{FF2B5EF4-FFF2-40B4-BE49-F238E27FC236}">
                <a16:creationId xmlns:a16="http://schemas.microsoft.com/office/drawing/2014/main" id="{C7A6684A-EBEE-43D1-B246-153943B04D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8009" y="1312222"/>
            <a:ext cx="8286750" cy="5381625"/>
          </a:xfrm>
          <a:prstGeom prst="rect">
            <a:avLst/>
          </a:prstGeom>
          <a:noFill/>
          <a:ln>
            <a:noFill/>
          </a:ln>
        </p:spPr>
      </p:pic>
    </p:spTree>
    <p:custDataLst>
      <p:tags r:id="rId1"/>
    </p:custDataLst>
    <p:extLst>
      <p:ext uri="{BB962C8B-B14F-4D97-AF65-F5344CB8AC3E}">
        <p14:creationId xmlns:p14="http://schemas.microsoft.com/office/powerpoint/2010/main" val="3279205281"/>
      </p:ext>
    </p:extLst>
  </p:cSld>
  <p:clrMapOvr>
    <a:masterClrMapping/>
  </p:clrMapOvr>
  <mc:AlternateContent xmlns:mc="http://schemas.openxmlformats.org/markup-compatibility/2006">
    <mc:Choice xmlns:p14="http://schemas.microsoft.com/office/powerpoint/2010/main" Requires="p14">
      <p:transition spd="slow" p14:dur="2000" advClick="0" advTm="5236">
        <p14:prism isContent="1"/>
      </p:transition>
    </mc:Choice>
    <mc:Fallback>
      <p:transition spd="slow" advClick="0" advTm="52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07955-334C-4E3C-87B6-C6D69CA8766D}"/>
              </a:ext>
            </a:extLst>
          </p:cNvPr>
          <p:cNvSpPr txBox="1"/>
          <p:nvPr/>
        </p:nvSpPr>
        <p:spPr>
          <a:xfrm>
            <a:off x="156520" y="164153"/>
            <a:ext cx="7842421" cy="461665"/>
          </a:xfrm>
          <a:prstGeom prst="rect">
            <a:avLst/>
          </a:prstGeom>
          <a:noFill/>
        </p:spPr>
        <p:txBody>
          <a:bodyPr wrap="square" rtlCol="0">
            <a:spAutoFit/>
          </a:bodyPr>
          <a:lstStyle/>
          <a:p>
            <a:r>
              <a:rPr lang="en-US" sz="2400" dirty="0">
                <a:solidFill>
                  <a:schemeClr val="bg1">
                    <a:lumMod val="75000"/>
                  </a:schemeClr>
                </a:solidFill>
              </a:rPr>
              <a:t>Famous People Who Got Their Start as Teachers</a:t>
            </a:r>
            <a:endParaRPr lang="ru-RU" sz="2400" dirty="0">
              <a:solidFill>
                <a:schemeClr val="bg1">
                  <a:lumMod val="75000"/>
                </a:schemeClr>
              </a:solidFill>
            </a:endParaRPr>
          </a:p>
        </p:txBody>
      </p:sp>
      <p:sp>
        <p:nvSpPr>
          <p:cNvPr id="3" name="Прямоугольник 2">
            <a:extLst>
              <a:ext uri="{FF2B5EF4-FFF2-40B4-BE49-F238E27FC236}">
                <a16:creationId xmlns:a16="http://schemas.microsoft.com/office/drawing/2014/main" id="{8619204B-99DB-4022-8DC4-1AE86E9417D3}"/>
              </a:ext>
            </a:extLst>
          </p:cNvPr>
          <p:cNvSpPr/>
          <p:nvPr/>
        </p:nvSpPr>
        <p:spPr>
          <a:xfrm>
            <a:off x="338009" y="394985"/>
            <a:ext cx="361573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Sheryl Crow</a:t>
            </a:r>
            <a:endParaRPr lang="en-US" sz="5400" b="1" cap="none" spc="0" dirty="0">
              <a:ln/>
              <a:solidFill>
                <a:schemeClr val="accent3"/>
              </a:solidFill>
              <a:effectLst/>
            </a:endParaRPr>
          </a:p>
        </p:txBody>
      </p:sp>
      <p:sp>
        <p:nvSpPr>
          <p:cNvPr id="4" name="TextBox 3">
            <a:extLst>
              <a:ext uri="{FF2B5EF4-FFF2-40B4-BE49-F238E27FC236}">
                <a16:creationId xmlns:a16="http://schemas.microsoft.com/office/drawing/2014/main" id="{69BF59FC-41D9-4899-AA38-5520A1A98862}"/>
              </a:ext>
            </a:extLst>
          </p:cNvPr>
          <p:cNvSpPr txBox="1"/>
          <p:nvPr/>
        </p:nvSpPr>
        <p:spPr>
          <a:xfrm>
            <a:off x="8896866" y="1740876"/>
            <a:ext cx="3138616" cy="2062103"/>
          </a:xfrm>
          <a:prstGeom prst="rect">
            <a:avLst/>
          </a:prstGeom>
          <a:noFill/>
        </p:spPr>
        <p:txBody>
          <a:bodyPr wrap="square" rtlCol="0">
            <a:spAutoFit/>
          </a:bodyPr>
          <a:lstStyle/>
          <a:p>
            <a:r>
              <a:rPr lang="en-US" sz="1600" dirty="0"/>
              <a:t>Grammy-winning musician Sheryl Crow's first job after college was working as a music teacher in an elementary school in St. Louis. She moved to Los Angeles and worked as a backup singer before making it big.</a:t>
            </a:r>
          </a:p>
          <a:p>
            <a:endParaRPr lang="ru-RU" sz="1600" dirty="0"/>
          </a:p>
        </p:txBody>
      </p:sp>
      <p:pic>
        <p:nvPicPr>
          <p:cNvPr id="7" name="Рисунок 6" descr="Sheryl Crow">
            <a:extLst>
              <a:ext uri="{FF2B5EF4-FFF2-40B4-BE49-F238E27FC236}">
                <a16:creationId xmlns:a16="http://schemas.microsoft.com/office/drawing/2014/main" id="{83A6B163-4880-4C3C-8647-B581E9E7ACD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2765" y="1215981"/>
            <a:ext cx="8286750" cy="5381625"/>
          </a:xfrm>
          <a:prstGeom prst="rect">
            <a:avLst/>
          </a:prstGeom>
          <a:noFill/>
          <a:ln>
            <a:noFill/>
          </a:ln>
        </p:spPr>
      </p:pic>
    </p:spTree>
    <p:custDataLst>
      <p:tags r:id="rId1"/>
    </p:custDataLst>
    <p:extLst>
      <p:ext uri="{BB962C8B-B14F-4D97-AF65-F5344CB8AC3E}">
        <p14:creationId xmlns:p14="http://schemas.microsoft.com/office/powerpoint/2010/main" val="2741412394"/>
      </p:ext>
    </p:extLst>
  </p:cSld>
  <p:clrMapOvr>
    <a:masterClrMapping/>
  </p:clrMapOvr>
  <mc:AlternateContent xmlns:mc="http://schemas.openxmlformats.org/markup-compatibility/2006">
    <mc:Choice xmlns:p14="http://schemas.microsoft.com/office/powerpoint/2010/main" Requires="p14">
      <p:transition spd="slow" p14:dur="2000" advClick="0" advTm="4681">
        <p14:prism isContent="1"/>
      </p:transition>
    </mc:Choice>
    <mc:Fallback>
      <p:transition spd="slow" advClick="0" advTm="46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07955-334C-4E3C-87B6-C6D69CA8766D}"/>
              </a:ext>
            </a:extLst>
          </p:cNvPr>
          <p:cNvSpPr txBox="1"/>
          <p:nvPr/>
        </p:nvSpPr>
        <p:spPr>
          <a:xfrm>
            <a:off x="156520" y="164153"/>
            <a:ext cx="7842421" cy="461665"/>
          </a:xfrm>
          <a:prstGeom prst="rect">
            <a:avLst/>
          </a:prstGeom>
          <a:noFill/>
        </p:spPr>
        <p:txBody>
          <a:bodyPr wrap="square" rtlCol="0">
            <a:spAutoFit/>
          </a:bodyPr>
          <a:lstStyle/>
          <a:p>
            <a:r>
              <a:rPr lang="en-US" sz="2400" dirty="0">
                <a:solidFill>
                  <a:schemeClr val="bg1">
                    <a:lumMod val="75000"/>
                  </a:schemeClr>
                </a:solidFill>
              </a:rPr>
              <a:t>Famous People Who Got Their Start as Teachers</a:t>
            </a:r>
            <a:endParaRPr lang="ru-RU" sz="2400" dirty="0">
              <a:solidFill>
                <a:schemeClr val="bg1">
                  <a:lumMod val="75000"/>
                </a:schemeClr>
              </a:solidFill>
            </a:endParaRPr>
          </a:p>
        </p:txBody>
      </p:sp>
      <p:sp>
        <p:nvSpPr>
          <p:cNvPr id="3" name="Прямоугольник 2">
            <a:extLst>
              <a:ext uri="{FF2B5EF4-FFF2-40B4-BE49-F238E27FC236}">
                <a16:creationId xmlns:a16="http://schemas.microsoft.com/office/drawing/2014/main" id="{8619204B-99DB-4022-8DC4-1AE86E9417D3}"/>
              </a:ext>
            </a:extLst>
          </p:cNvPr>
          <p:cNvSpPr/>
          <p:nvPr/>
        </p:nvSpPr>
        <p:spPr>
          <a:xfrm>
            <a:off x="460542" y="394985"/>
            <a:ext cx="3370666"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Dan Brown</a:t>
            </a:r>
            <a:endParaRPr lang="en-US" sz="5400" b="1" cap="none" spc="0" dirty="0">
              <a:ln/>
              <a:solidFill>
                <a:schemeClr val="accent3"/>
              </a:solidFill>
              <a:effectLst/>
            </a:endParaRPr>
          </a:p>
        </p:txBody>
      </p:sp>
      <p:sp>
        <p:nvSpPr>
          <p:cNvPr id="4" name="TextBox 3">
            <a:extLst>
              <a:ext uri="{FF2B5EF4-FFF2-40B4-BE49-F238E27FC236}">
                <a16:creationId xmlns:a16="http://schemas.microsoft.com/office/drawing/2014/main" id="{69BF59FC-41D9-4899-AA38-5520A1A98862}"/>
              </a:ext>
            </a:extLst>
          </p:cNvPr>
          <p:cNvSpPr txBox="1"/>
          <p:nvPr/>
        </p:nvSpPr>
        <p:spPr>
          <a:xfrm>
            <a:off x="8896866" y="1740876"/>
            <a:ext cx="3138616" cy="2554545"/>
          </a:xfrm>
          <a:prstGeom prst="rect">
            <a:avLst/>
          </a:prstGeom>
          <a:noFill/>
        </p:spPr>
        <p:txBody>
          <a:bodyPr wrap="square" rtlCol="0">
            <a:spAutoFit/>
          </a:bodyPr>
          <a:lstStyle/>
          <a:p>
            <a:r>
              <a:rPr lang="en-US" sz="1600" dirty="0"/>
              <a:t>Best-selling "Da Vinci Code" author Dan Brown graduated from Amherst College and then taught English and Spanish at Beverly Hills Preparatory School in Los Angeles and his alma mater Phillips Exeter Academy in New Hampshire. He quit teaching in 1996 to become a full-time writer.</a:t>
            </a:r>
          </a:p>
          <a:p>
            <a:endParaRPr lang="ru-RU" sz="1600" dirty="0"/>
          </a:p>
        </p:txBody>
      </p:sp>
      <p:pic>
        <p:nvPicPr>
          <p:cNvPr id="6" name="Рисунок 5" descr="Dan Brown">
            <a:extLst>
              <a:ext uri="{FF2B5EF4-FFF2-40B4-BE49-F238E27FC236}">
                <a16:creationId xmlns:a16="http://schemas.microsoft.com/office/drawing/2014/main" id="{14073738-6857-4EB1-BB77-C8F5D10F22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0542" y="1318315"/>
            <a:ext cx="8286750" cy="5381625"/>
          </a:xfrm>
          <a:prstGeom prst="rect">
            <a:avLst/>
          </a:prstGeom>
          <a:noFill/>
          <a:ln>
            <a:noFill/>
          </a:ln>
        </p:spPr>
      </p:pic>
    </p:spTree>
    <p:custDataLst>
      <p:tags r:id="rId1"/>
    </p:custDataLst>
    <p:extLst>
      <p:ext uri="{BB962C8B-B14F-4D97-AF65-F5344CB8AC3E}">
        <p14:creationId xmlns:p14="http://schemas.microsoft.com/office/powerpoint/2010/main" val="1275935889"/>
      </p:ext>
    </p:extLst>
  </p:cSld>
  <p:clrMapOvr>
    <a:masterClrMapping/>
  </p:clrMapOvr>
  <mc:AlternateContent xmlns:mc="http://schemas.openxmlformats.org/markup-compatibility/2006">
    <mc:Choice xmlns:p14="http://schemas.microsoft.com/office/powerpoint/2010/main" Requires="p14">
      <p:transition spd="slow" p14:dur="2000" advClick="0" advTm="6054">
        <p14:prism isContent="1"/>
      </p:transition>
    </mc:Choice>
    <mc:Fallback>
      <p:transition spd="slow" advClick="0" advTm="60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07955-334C-4E3C-87B6-C6D69CA8766D}"/>
              </a:ext>
            </a:extLst>
          </p:cNvPr>
          <p:cNvSpPr txBox="1"/>
          <p:nvPr/>
        </p:nvSpPr>
        <p:spPr>
          <a:xfrm>
            <a:off x="156520" y="164153"/>
            <a:ext cx="7842421" cy="461665"/>
          </a:xfrm>
          <a:prstGeom prst="rect">
            <a:avLst/>
          </a:prstGeom>
          <a:noFill/>
        </p:spPr>
        <p:txBody>
          <a:bodyPr wrap="square" rtlCol="0">
            <a:spAutoFit/>
          </a:bodyPr>
          <a:lstStyle/>
          <a:p>
            <a:r>
              <a:rPr lang="en-US" sz="2400" dirty="0">
                <a:solidFill>
                  <a:schemeClr val="bg1">
                    <a:lumMod val="75000"/>
                  </a:schemeClr>
                </a:solidFill>
              </a:rPr>
              <a:t>Famous People Who Got Their Start as Teachers</a:t>
            </a:r>
            <a:endParaRPr lang="ru-RU" sz="2400" dirty="0">
              <a:solidFill>
                <a:schemeClr val="bg1">
                  <a:lumMod val="75000"/>
                </a:schemeClr>
              </a:solidFill>
            </a:endParaRPr>
          </a:p>
        </p:txBody>
      </p:sp>
      <p:sp>
        <p:nvSpPr>
          <p:cNvPr id="3" name="Прямоугольник 2">
            <a:extLst>
              <a:ext uri="{FF2B5EF4-FFF2-40B4-BE49-F238E27FC236}">
                <a16:creationId xmlns:a16="http://schemas.microsoft.com/office/drawing/2014/main" id="{8619204B-99DB-4022-8DC4-1AE86E9417D3}"/>
              </a:ext>
            </a:extLst>
          </p:cNvPr>
          <p:cNvSpPr/>
          <p:nvPr/>
        </p:nvSpPr>
        <p:spPr>
          <a:xfrm>
            <a:off x="249257" y="394985"/>
            <a:ext cx="42216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Hillary Clinton</a:t>
            </a:r>
            <a:endParaRPr lang="en-US" sz="5400" b="1" cap="none" spc="0" dirty="0">
              <a:ln/>
              <a:solidFill>
                <a:schemeClr val="accent3"/>
              </a:solidFill>
              <a:effectLst/>
            </a:endParaRPr>
          </a:p>
        </p:txBody>
      </p:sp>
      <p:sp>
        <p:nvSpPr>
          <p:cNvPr id="4" name="TextBox 3">
            <a:extLst>
              <a:ext uri="{FF2B5EF4-FFF2-40B4-BE49-F238E27FC236}">
                <a16:creationId xmlns:a16="http://schemas.microsoft.com/office/drawing/2014/main" id="{69BF59FC-41D9-4899-AA38-5520A1A98862}"/>
              </a:ext>
            </a:extLst>
          </p:cNvPr>
          <p:cNvSpPr txBox="1"/>
          <p:nvPr/>
        </p:nvSpPr>
        <p:spPr>
          <a:xfrm>
            <a:off x="8863915" y="1757351"/>
            <a:ext cx="3138616" cy="2308324"/>
          </a:xfrm>
          <a:prstGeom prst="rect">
            <a:avLst/>
          </a:prstGeom>
          <a:noFill/>
        </p:spPr>
        <p:txBody>
          <a:bodyPr wrap="square" rtlCol="0">
            <a:spAutoFit/>
          </a:bodyPr>
          <a:lstStyle/>
          <a:p>
            <a:r>
              <a:rPr lang="en-US" sz="1600" dirty="0"/>
              <a:t>After graduating from Yale Law School and passing the bar exam, Hillary Rodham followed her then-boyfriend Bill Clinton to Fayetteville, Arkansas, where she taught criminal law at the University of Arkansas, Fayetteville's law school.</a:t>
            </a:r>
          </a:p>
          <a:p>
            <a:endParaRPr lang="ru-RU" sz="1600" dirty="0"/>
          </a:p>
        </p:txBody>
      </p:sp>
      <p:pic>
        <p:nvPicPr>
          <p:cNvPr id="7" name="Рисунок 6" descr="Hillary Clinton">
            <a:extLst>
              <a:ext uri="{FF2B5EF4-FFF2-40B4-BE49-F238E27FC236}">
                <a16:creationId xmlns:a16="http://schemas.microsoft.com/office/drawing/2014/main" id="{84296880-7E0B-448F-AE70-C508CC6DDB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487" y="1312222"/>
            <a:ext cx="8286750" cy="5381625"/>
          </a:xfrm>
          <a:prstGeom prst="rect">
            <a:avLst/>
          </a:prstGeom>
          <a:noFill/>
          <a:ln>
            <a:noFill/>
          </a:ln>
        </p:spPr>
      </p:pic>
    </p:spTree>
    <p:custDataLst>
      <p:tags r:id="rId1"/>
    </p:custDataLst>
    <p:extLst>
      <p:ext uri="{BB962C8B-B14F-4D97-AF65-F5344CB8AC3E}">
        <p14:creationId xmlns:p14="http://schemas.microsoft.com/office/powerpoint/2010/main" val="134121435"/>
      </p:ext>
    </p:extLst>
  </p:cSld>
  <p:clrMapOvr>
    <a:masterClrMapping/>
  </p:clrMapOvr>
  <mc:AlternateContent xmlns:mc="http://schemas.openxmlformats.org/markup-compatibility/2006">
    <mc:Choice xmlns:p14="http://schemas.microsoft.com/office/powerpoint/2010/main" Requires="p14">
      <p:transition spd="slow" p14:dur="2000" advClick="0" advTm="5281">
        <p14:prism isContent="1"/>
      </p:transition>
    </mc:Choice>
    <mc:Fallback>
      <p:transition spd="slow" advClick="0" advTm="52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07955-334C-4E3C-87B6-C6D69CA8766D}"/>
              </a:ext>
            </a:extLst>
          </p:cNvPr>
          <p:cNvSpPr txBox="1"/>
          <p:nvPr/>
        </p:nvSpPr>
        <p:spPr>
          <a:xfrm>
            <a:off x="156520" y="164153"/>
            <a:ext cx="7842421" cy="461665"/>
          </a:xfrm>
          <a:prstGeom prst="rect">
            <a:avLst/>
          </a:prstGeom>
          <a:noFill/>
        </p:spPr>
        <p:txBody>
          <a:bodyPr wrap="square" rtlCol="0">
            <a:spAutoFit/>
          </a:bodyPr>
          <a:lstStyle/>
          <a:p>
            <a:r>
              <a:rPr lang="en-US" sz="2400" dirty="0">
                <a:solidFill>
                  <a:schemeClr val="bg1">
                    <a:lumMod val="75000"/>
                  </a:schemeClr>
                </a:solidFill>
              </a:rPr>
              <a:t>Famous People Who Got Their Start as Teachers</a:t>
            </a:r>
            <a:endParaRPr lang="ru-RU" sz="2400" dirty="0">
              <a:solidFill>
                <a:schemeClr val="bg1">
                  <a:lumMod val="75000"/>
                </a:schemeClr>
              </a:solidFill>
            </a:endParaRPr>
          </a:p>
        </p:txBody>
      </p:sp>
      <p:sp>
        <p:nvSpPr>
          <p:cNvPr id="3" name="Прямоугольник 2">
            <a:extLst>
              <a:ext uri="{FF2B5EF4-FFF2-40B4-BE49-F238E27FC236}">
                <a16:creationId xmlns:a16="http://schemas.microsoft.com/office/drawing/2014/main" id="{8619204B-99DB-4022-8DC4-1AE86E9417D3}"/>
              </a:ext>
            </a:extLst>
          </p:cNvPr>
          <p:cNvSpPr/>
          <p:nvPr/>
        </p:nvSpPr>
        <p:spPr>
          <a:xfrm>
            <a:off x="249257" y="394985"/>
            <a:ext cx="42216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Stephen King</a:t>
            </a:r>
            <a:endParaRPr lang="en-US" sz="5400" b="1" cap="none" spc="0" dirty="0">
              <a:ln/>
              <a:solidFill>
                <a:schemeClr val="accent3"/>
              </a:solidFill>
              <a:effectLst/>
            </a:endParaRPr>
          </a:p>
        </p:txBody>
      </p:sp>
      <p:sp>
        <p:nvSpPr>
          <p:cNvPr id="4" name="TextBox 3">
            <a:extLst>
              <a:ext uri="{FF2B5EF4-FFF2-40B4-BE49-F238E27FC236}">
                <a16:creationId xmlns:a16="http://schemas.microsoft.com/office/drawing/2014/main" id="{69BF59FC-41D9-4899-AA38-5520A1A98862}"/>
              </a:ext>
            </a:extLst>
          </p:cNvPr>
          <p:cNvSpPr txBox="1"/>
          <p:nvPr/>
        </p:nvSpPr>
        <p:spPr>
          <a:xfrm>
            <a:off x="8863915" y="1757351"/>
            <a:ext cx="3138616" cy="2062103"/>
          </a:xfrm>
          <a:prstGeom prst="rect">
            <a:avLst/>
          </a:prstGeom>
          <a:noFill/>
        </p:spPr>
        <p:txBody>
          <a:bodyPr wrap="square" rtlCol="0">
            <a:spAutoFit/>
          </a:bodyPr>
          <a:lstStyle/>
          <a:p>
            <a:r>
              <a:rPr lang="en-US" sz="1600" dirty="0"/>
              <a:t>After graduating from the University of Maine, acclaimed horror writer Stephen King got his teaching certificate and worked at Hampden Academy in Hampden, Maine, before publishing his first novel, "Carrie."</a:t>
            </a:r>
          </a:p>
          <a:p>
            <a:endParaRPr lang="ru-RU" sz="1600" dirty="0"/>
          </a:p>
        </p:txBody>
      </p:sp>
      <p:pic>
        <p:nvPicPr>
          <p:cNvPr id="6" name="Рисунок 5" descr="Stephen King">
            <a:extLst>
              <a:ext uri="{FF2B5EF4-FFF2-40B4-BE49-F238E27FC236}">
                <a16:creationId xmlns:a16="http://schemas.microsoft.com/office/drawing/2014/main" id="{DC2D81C4-BCB5-47B7-9FFA-C81D724EE0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487" y="1318315"/>
            <a:ext cx="8286750" cy="5381625"/>
          </a:xfrm>
          <a:prstGeom prst="rect">
            <a:avLst/>
          </a:prstGeom>
          <a:noFill/>
          <a:ln>
            <a:noFill/>
          </a:ln>
        </p:spPr>
      </p:pic>
    </p:spTree>
    <p:custDataLst>
      <p:tags r:id="rId1"/>
    </p:custDataLst>
    <p:extLst>
      <p:ext uri="{BB962C8B-B14F-4D97-AF65-F5344CB8AC3E}">
        <p14:creationId xmlns:p14="http://schemas.microsoft.com/office/powerpoint/2010/main" val="4033984912"/>
      </p:ext>
    </p:extLst>
  </p:cSld>
  <p:clrMapOvr>
    <a:masterClrMapping/>
  </p:clrMapOvr>
  <mc:AlternateContent xmlns:mc="http://schemas.openxmlformats.org/markup-compatibility/2006">
    <mc:Choice xmlns:p14="http://schemas.microsoft.com/office/powerpoint/2010/main" Requires="p14">
      <p:transition spd="slow" p14:dur="2000" advClick="0" advTm="3696">
        <p14:prism isContent="1"/>
      </p:transition>
    </mc:Choice>
    <mc:Fallback>
      <p:transition spd="slow" advClick="0" advTm="369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707955-334C-4E3C-87B6-C6D69CA8766D}"/>
              </a:ext>
            </a:extLst>
          </p:cNvPr>
          <p:cNvSpPr txBox="1"/>
          <p:nvPr/>
        </p:nvSpPr>
        <p:spPr>
          <a:xfrm>
            <a:off x="156520" y="164153"/>
            <a:ext cx="7842421" cy="461665"/>
          </a:xfrm>
          <a:prstGeom prst="rect">
            <a:avLst/>
          </a:prstGeom>
          <a:noFill/>
        </p:spPr>
        <p:txBody>
          <a:bodyPr wrap="square" rtlCol="0">
            <a:spAutoFit/>
          </a:bodyPr>
          <a:lstStyle/>
          <a:p>
            <a:r>
              <a:rPr lang="en-US" sz="2400" dirty="0">
                <a:solidFill>
                  <a:schemeClr val="bg1">
                    <a:lumMod val="75000"/>
                  </a:schemeClr>
                </a:solidFill>
              </a:rPr>
              <a:t>Famous People Who Got Their Start as Teachers</a:t>
            </a:r>
            <a:endParaRPr lang="ru-RU" sz="2400" dirty="0">
              <a:solidFill>
                <a:schemeClr val="bg1">
                  <a:lumMod val="75000"/>
                </a:schemeClr>
              </a:solidFill>
            </a:endParaRPr>
          </a:p>
        </p:txBody>
      </p:sp>
      <p:sp>
        <p:nvSpPr>
          <p:cNvPr id="3" name="Прямоугольник 2">
            <a:extLst>
              <a:ext uri="{FF2B5EF4-FFF2-40B4-BE49-F238E27FC236}">
                <a16:creationId xmlns:a16="http://schemas.microsoft.com/office/drawing/2014/main" id="{8619204B-99DB-4022-8DC4-1AE86E9417D3}"/>
              </a:ext>
            </a:extLst>
          </p:cNvPr>
          <p:cNvSpPr/>
          <p:nvPr/>
        </p:nvSpPr>
        <p:spPr>
          <a:xfrm>
            <a:off x="538599" y="394985"/>
            <a:ext cx="166584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Sting</a:t>
            </a:r>
            <a:endParaRPr lang="en-US" sz="5400" b="1" cap="none" spc="0" dirty="0">
              <a:ln/>
              <a:solidFill>
                <a:schemeClr val="accent3"/>
              </a:solidFill>
              <a:effectLst/>
            </a:endParaRPr>
          </a:p>
        </p:txBody>
      </p:sp>
      <p:sp>
        <p:nvSpPr>
          <p:cNvPr id="4" name="TextBox 3">
            <a:extLst>
              <a:ext uri="{FF2B5EF4-FFF2-40B4-BE49-F238E27FC236}">
                <a16:creationId xmlns:a16="http://schemas.microsoft.com/office/drawing/2014/main" id="{69BF59FC-41D9-4899-AA38-5520A1A98862}"/>
              </a:ext>
            </a:extLst>
          </p:cNvPr>
          <p:cNvSpPr txBox="1"/>
          <p:nvPr/>
        </p:nvSpPr>
        <p:spPr>
          <a:xfrm>
            <a:off x="8863915" y="1757351"/>
            <a:ext cx="3138616" cy="2062103"/>
          </a:xfrm>
          <a:prstGeom prst="rect">
            <a:avLst/>
          </a:prstGeom>
          <a:noFill/>
        </p:spPr>
        <p:txBody>
          <a:bodyPr wrap="square" rtlCol="0">
            <a:spAutoFit/>
          </a:bodyPr>
          <a:lstStyle/>
          <a:p>
            <a:r>
              <a:rPr lang="en-US" sz="1600" dirty="0"/>
              <a:t>Before his music career, Sting studied at Northern Counties College of Education and worked as a teacher in Cramlington, England, for two years. He then moved to London and formed his band, the Police.</a:t>
            </a:r>
          </a:p>
          <a:p>
            <a:endParaRPr lang="ru-RU" sz="1600" dirty="0"/>
          </a:p>
        </p:txBody>
      </p:sp>
      <p:pic>
        <p:nvPicPr>
          <p:cNvPr id="7" name="Рисунок 6" descr="Sting">
            <a:extLst>
              <a:ext uri="{FF2B5EF4-FFF2-40B4-BE49-F238E27FC236}">
                <a16:creationId xmlns:a16="http://schemas.microsoft.com/office/drawing/2014/main" id="{B6C9D47B-3736-432C-BAB5-8A11F72283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3912" y="1312222"/>
            <a:ext cx="8286750" cy="5381625"/>
          </a:xfrm>
          <a:prstGeom prst="rect">
            <a:avLst/>
          </a:prstGeom>
          <a:noFill/>
          <a:ln>
            <a:noFill/>
          </a:ln>
        </p:spPr>
      </p:pic>
    </p:spTree>
    <p:custDataLst>
      <p:tags r:id="rId1"/>
    </p:custDataLst>
    <p:extLst>
      <p:ext uri="{BB962C8B-B14F-4D97-AF65-F5344CB8AC3E}">
        <p14:creationId xmlns:p14="http://schemas.microsoft.com/office/powerpoint/2010/main" val="1300212495"/>
      </p:ext>
    </p:extLst>
  </p:cSld>
  <p:clrMapOvr>
    <a:masterClrMapping/>
  </p:clrMapOvr>
  <mc:AlternateContent xmlns:mc="http://schemas.openxmlformats.org/markup-compatibility/2006">
    <mc:Choice xmlns:p14="http://schemas.microsoft.com/office/powerpoint/2010/main" Requires="p14">
      <p:transition spd="slow" p14:dur="2000" advClick="0" advTm="6371">
        <p14:prism isContent="1"/>
      </p:transition>
    </mc:Choice>
    <mc:Fallback>
      <p:transition spd="slow" advClick="0" advTm="637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7"/>
</p:tagLst>
</file>

<file path=ppt/tags/tag6.xml><?xml version="1.0" encoding="utf-8"?>
<p:tagLst xmlns:a="http://schemas.openxmlformats.org/drawingml/2006/main" xmlns:r="http://schemas.openxmlformats.org/officeDocument/2006/relationships" xmlns:p="http://schemas.openxmlformats.org/presentationml/2006/main">
  <p:tag name="TIMING" val="|0.1"/>
</p:tagLst>
</file>

<file path=ppt/tags/tag7.xml><?xml version="1.0" encoding="utf-8"?>
<p:tagLst xmlns:a="http://schemas.openxmlformats.org/drawingml/2006/main" xmlns:r="http://schemas.openxmlformats.org/officeDocument/2006/relationships" xmlns:p="http://schemas.openxmlformats.org/presentationml/2006/main">
  <p:tag name="TIMING" val="|0.8"/>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1_Ретроспектива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995_TF56160789" id="{E9416FAF-F856-40AC-9675-C9B0760B1290}" vid="{1EEFFE07-2D5A-4CA5-A479-4D088CDD8AD4}"/>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{A891EAFF-8C0E-42C5-954A-746A92817743}tf56160789_win32</Template>
  <TotalTime>47</TotalTime>
  <Words>470</Words>
  <Application>Microsoft Office PowerPoint</Application>
  <PresentationFormat>Широкоэкранный</PresentationFormat>
  <Paragraphs>41</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Bookman Old Style</vt:lpstr>
      <vt:lpstr>Calibri</vt:lpstr>
      <vt:lpstr>Franklin Gothic Book</vt:lpstr>
      <vt:lpstr>1_РетроспективаVTI</vt:lpstr>
      <vt:lpstr>Famous People Who Got Their Start as Teachers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People Who Got Their Start as Teachers</dc:title>
  <dc:creator>diogen</dc:creator>
  <cp:lastModifiedBy>diogen</cp:lastModifiedBy>
  <cp:revision>7</cp:revision>
  <dcterms:created xsi:type="dcterms:W3CDTF">2021-01-12T16:32:56Z</dcterms:created>
  <dcterms:modified xsi:type="dcterms:W3CDTF">2021-01-12T17:20:26Z</dcterms:modified>
</cp:coreProperties>
</file>